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Montserrat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http://customooxmlschemas.google.com/">
      <go:slidesCustomData xmlns:go="http://customooxmlschemas.google.com/" r:id="rId26" roundtripDataSignature="AMtx7mibQbnuYWGCl+cOyPadLNd0f3Iz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ontserrat-regular.fntdata"/><Relationship Id="rId21" Type="http://schemas.openxmlformats.org/officeDocument/2006/relationships/slide" Target="slides/slide15.xml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4f7f7a73b3a341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4f7f7a73b3a341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/>
              <a:t>RESOLUTISON WORKSHOP SKIT IS IN THE WOKSHOSP DRIVE, PULL THE DOCUMNET UP AS YOUR SCRIPT, DIVIDE ROLES INTO YOUR PEOPLE</a:t>
            </a:r>
            <a:endParaRPr b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Here, we can ask delegates to give their own definition of a resolution to keep them engaged </a:t>
            </a:r>
            <a:r>
              <a:rPr b="1" lang="en"/>
              <a:t>(i can bring candy to reward delegates that can answer questions or at least attempt an answer)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6"/>
          <p:cNvSpPr/>
          <p:nvPr/>
        </p:nvSpPr>
        <p:spPr>
          <a:xfrm>
            <a:off x="-71850" y="1172925"/>
            <a:ext cx="9287700" cy="4037400"/>
          </a:xfrm>
          <a:prstGeom prst="rect">
            <a:avLst/>
          </a:prstGeom>
          <a:solidFill>
            <a:srgbClr val="003366"/>
          </a:solidFill>
          <a:ln cap="flat" cmpd="sng" w="9525">
            <a:solidFill>
              <a:srgbClr val="0033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6"/>
          <p:cNvSpPr txBox="1"/>
          <p:nvPr>
            <p:ph type="ctrTitle"/>
          </p:nvPr>
        </p:nvSpPr>
        <p:spPr>
          <a:xfrm>
            <a:off x="271300" y="688725"/>
            <a:ext cx="85212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16"/>
          <p:cNvSpPr txBox="1"/>
          <p:nvPr>
            <p:ph idx="1" type="subTitle"/>
          </p:nvPr>
        </p:nvSpPr>
        <p:spPr>
          <a:xfrm>
            <a:off x="271600" y="29378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" name="Google Shape;15;p16"/>
          <p:cNvPicPr preferRelativeResize="0"/>
          <p:nvPr/>
        </p:nvPicPr>
        <p:blipFill rotWithShape="1">
          <a:blip r:embed="rId2">
            <a:alphaModFix amt="38000"/>
          </a:blip>
          <a:srcRect b="0" l="0" r="0" t="0"/>
          <a:stretch/>
        </p:blipFill>
        <p:spPr>
          <a:xfrm>
            <a:off x="-1651700" y="-404025"/>
            <a:ext cx="5571350" cy="499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6"/>
          <p:cNvSpPr/>
          <p:nvPr/>
        </p:nvSpPr>
        <p:spPr>
          <a:xfrm>
            <a:off x="367025" y="2797175"/>
            <a:ext cx="6662400" cy="20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hasCustomPrompt="1" type="title"/>
          </p:nvPr>
        </p:nvSpPr>
        <p:spPr>
          <a:xfrm>
            <a:off x="168075" y="0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25"/>
          <p:cNvSpPr txBox="1"/>
          <p:nvPr>
            <p:ph idx="1" type="body"/>
          </p:nvPr>
        </p:nvSpPr>
        <p:spPr>
          <a:xfrm>
            <a:off x="311700" y="1660150"/>
            <a:ext cx="8520600" cy="3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048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21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1" name="Google Shape;61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2" name="Google Shape;6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5" name="Google Shape;6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0" name="Google Shape;80;p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4" name="Google Shape;84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8" name="Google Shape;88;p3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9" name="Google Shape;89;p3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311700" y="316575"/>
            <a:ext cx="85206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311700" y="1696175"/>
            <a:ext cx="8520600" cy="30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21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3" name="Google Shape;93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" name="Google Shape;96;p3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311700" y="316575"/>
            <a:ext cx="85206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279775" y="1727100"/>
            <a:ext cx="3999900" cy="32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8"/>
          <p:cNvSpPr txBox="1"/>
          <p:nvPr>
            <p:ph idx="2" type="body"/>
          </p:nvPr>
        </p:nvSpPr>
        <p:spPr>
          <a:xfrm>
            <a:off x="4832400" y="1727100"/>
            <a:ext cx="3999900" cy="3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" name="Google Shape;3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/>
          <p:nvPr>
            <p:ph type="title"/>
          </p:nvPr>
        </p:nvSpPr>
        <p:spPr>
          <a:xfrm>
            <a:off x="311700" y="316575"/>
            <a:ext cx="85206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22"/>
          <p:cNvSpPr txBox="1"/>
          <p:nvPr>
            <p:ph idx="1" type="body"/>
          </p:nvPr>
        </p:nvSpPr>
        <p:spPr>
          <a:xfrm>
            <a:off x="311700" y="1683575"/>
            <a:ext cx="2808000" cy="3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/>
          <p:nvPr/>
        </p:nvSpPr>
        <p:spPr>
          <a:xfrm>
            <a:off x="-55850" y="0"/>
            <a:ext cx="4627800" cy="2715300"/>
          </a:xfrm>
          <a:prstGeom prst="rect">
            <a:avLst/>
          </a:prstGeom>
          <a:solidFill>
            <a:srgbClr val="003366"/>
          </a:solidFill>
          <a:ln cap="flat" cmpd="sng" w="9525">
            <a:solidFill>
              <a:srgbClr val="0033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4"/>
          <p:cNvSpPr/>
          <p:nvPr/>
        </p:nvSpPr>
        <p:spPr>
          <a:xfrm>
            <a:off x="4572000" y="-123175"/>
            <a:ext cx="4691700" cy="53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4"/>
          <p:cNvSpPr txBox="1"/>
          <p:nvPr>
            <p:ph type="title"/>
          </p:nvPr>
        </p:nvSpPr>
        <p:spPr>
          <a:xfrm>
            <a:off x="265500" y="295225"/>
            <a:ext cx="4045200" cy="24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6" name="Google Shape;46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" name="Google Shape;47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21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/>
          <p:nvPr/>
        </p:nvSpPr>
        <p:spPr>
          <a:xfrm>
            <a:off x="-105750" y="-31875"/>
            <a:ext cx="9355500" cy="1592400"/>
          </a:xfrm>
          <a:prstGeom prst="rect">
            <a:avLst/>
          </a:prstGeom>
          <a:solidFill>
            <a:srgbClr val="003366"/>
          </a:solidFill>
          <a:ln cap="flat" cmpd="sng" w="9525">
            <a:solidFill>
              <a:srgbClr val="0033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5"/>
          <p:cNvSpPr txBox="1"/>
          <p:nvPr>
            <p:ph type="title"/>
          </p:nvPr>
        </p:nvSpPr>
        <p:spPr>
          <a:xfrm>
            <a:off x="311700" y="316575"/>
            <a:ext cx="85206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" type="body"/>
          </p:nvPr>
        </p:nvSpPr>
        <p:spPr>
          <a:xfrm>
            <a:off x="311700" y="1560525"/>
            <a:ext cx="8520600" cy="30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b="0" i="0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b="0" i="0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○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921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000"/>
              <a:buFont typeface="Montserrat"/>
              <a:buChar char="■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/>
          <p:nvPr>
            <p:ph type="ctrTitle"/>
          </p:nvPr>
        </p:nvSpPr>
        <p:spPr>
          <a:xfrm>
            <a:off x="271300" y="688725"/>
            <a:ext cx="85212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Resolutions</a:t>
            </a:r>
            <a:endParaRPr/>
          </a:p>
        </p:txBody>
      </p:sp>
      <p:sp>
        <p:nvSpPr>
          <p:cNvPr id="105" name="Google Shape;105;p1"/>
          <p:cNvSpPr txBox="1"/>
          <p:nvPr>
            <p:ph idx="1" type="subTitle"/>
          </p:nvPr>
        </p:nvSpPr>
        <p:spPr>
          <a:xfrm>
            <a:off x="271600" y="29378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How to escape this conference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/>
          <p:nvPr>
            <p:ph type="ctrTitle"/>
          </p:nvPr>
        </p:nvSpPr>
        <p:spPr>
          <a:xfrm>
            <a:off x="271300" y="688725"/>
            <a:ext cx="85212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Sample</a:t>
            </a:r>
            <a:endParaRPr/>
          </a:p>
        </p:txBody>
      </p:sp>
      <p:sp>
        <p:nvSpPr>
          <p:cNvPr id="165" name="Google Shape;165;p10"/>
          <p:cNvSpPr txBox="1"/>
          <p:nvPr>
            <p:ph idx="1" type="subTitle"/>
          </p:nvPr>
        </p:nvSpPr>
        <p:spPr>
          <a:xfrm>
            <a:off x="271600" y="29378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Putting it all together</a:t>
            </a:r>
            <a:endParaRPr/>
          </a:p>
        </p:txBody>
      </p:sp>
      <p:sp>
        <p:nvSpPr>
          <p:cNvPr id="166" name="Google Shape;16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2" name="Google Shape;172;p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42275" y="-98475"/>
            <a:ext cx="9652200" cy="1718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1"/>
          <p:cNvSpPr txBox="1"/>
          <p:nvPr>
            <p:ph idx="4294967295" type="body"/>
          </p:nvPr>
        </p:nvSpPr>
        <p:spPr>
          <a:xfrm>
            <a:off x="191325" y="0"/>
            <a:ext cx="8520600" cy="30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400"/>
              <a:t>Draft Resolution 1.0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" sz="1400"/>
              <a:t>Sponsors: </a:t>
            </a:r>
            <a:r>
              <a:rPr lang="en" sz="1400"/>
              <a:t>India, Spain, The United Kingdom of Great Britain and Northern Ireland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" sz="1400"/>
              <a:t>Signatories:</a:t>
            </a:r>
            <a:r>
              <a:rPr lang="en" sz="1400"/>
              <a:t> Belarus, Canada, China, Ethiopia, Haiti, St. Vincent and the Grenadines, Zimbabwe</a:t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" sz="1400"/>
              <a:t>Topic:</a:t>
            </a:r>
            <a:r>
              <a:rPr lang="en" sz="1400"/>
              <a:t> Combating Nuclear Proliferation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i="1" lang="en" sz="1400"/>
              <a:t>The United Nations Security Council,</a:t>
            </a:r>
            <a:endParaRPr i="1"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i="1" lang="en" sz="1400"/>
              <a:t>Alarmed by</a:t>
            </a:r>
            <a:r>
              <a:rPr lang="en" sz="1400"/>
              <a:t> the rapid rate of nuclear proliferation as a result of previous nuclear warfare armaments and developments,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i="1" lang="en" sz="1400"/>
              <a:t>Recognizing</a:t>
            </a:r>
            <a:r>
              <a:rPr lang="en" sz="1400"/>
              <a:t> the threat posed by nuclear weaponry,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u="sng"/>
              <a:t>Creates</a:t>
            </a:r>
            <a:r>
              <a:rPr lang="en" sz="1400"/>
              <a:t> a council that oversees the signing of non-first-use policies and facilitates their enforcement,</a:t>
            </a:r>
            <a:endParaRPr sz="1400"/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en" sz="1000"/>
              <a:t>Within countries that have already signed them,</a:t>
            </a:r>
            <a:endParaRPr sz="1000"/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en" sz="1000"/>
              <a:t>For countries with nuclear weaponry that have yet to sign them;</a:t>
            </a:r>
            <a:endParaRPr sz="10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u="sng"/>
              <a:t>Demands</a:t>
            </a:r>
            <a:r>
              <a:rPr lang="en" sz="1400"/>
              <a:t> that national governments take action to oversee the dismantling of existing nuclear weapons.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 txBox="1"/>
          <p:nvPr>
            <p:ph type="ctrTitle"/>
          </p:nvPr>
        </p:nvSpPr>
        <p:spPr>
          <a:xfrm>
            <a:off x="271300" y="688725"/>
            <a:ext cx="85212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Q&amp;A</a:t>
            </a:r>
            <a:endParaRPr/>
          </a:p>
        </p:txBody>
      </p:sp>
      <p:sp>
        <p:nvSpPr>
          <p:cNvPr id="180" name="Google Shape;180;p12"/>
          <p:cNvSpPr txBox="1"/>
          <p:nvPr>
            <p:ph idx="1" type="subTitle"/>
          </p:nvPr>
        </p:nvSpPr>
        <p:spPr>
          <a:xfrm>
            <a:off x="271600" y="29378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4f7f7a73b3a3414_0"/>
          <p:cNvSpPr txBox="1"/>
          <p:nvPr>
            <p:ph type="ctrTitle"/>
          </p:nvPr>
        </p:nvSpPr>
        <p:spPr>
          <a:xfrm>
            <a:off x="271300" y="688725"/>
            <a:ext cx="85212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34f7f7a73b3a3414_0"/>
          <p:cNvSpPr txBox="1"/>
          <p:nvPr>
            <p:ph idx="1" type="subTitle"/>
          </p:nvPr>
        </p:nvSpPr>
        <p:spPr>
          <a:xfrm>
            <a:off x="271600" y="29378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 txBox="1"/>
          <p:nvPr>
            <p:ph type="ctrTitle"/>
          </p:nvPr>
        </p:nvSpPr>
        <p:spPr>
          <a:xfrm>
            <a:off x="271300" y="688725"/>
            <a:ext cx="85212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Your Turn!</a:t>
            </a:r>
            <a:endParaRPr/>
          </a:p>
        </p:txBody>
      </p:sp>
      <p:sp>
        <p:nvSpPr>
          <p:cNvPr id="192" name="Google Shape;192;p13"/>
          <p:cNvSpPr txBox="1"/>
          <p:nvPr>
            <p:ph idx="1" type="subTitle"/>
          </p:nvPr>
        </p:nvSpPr>
        <p:spPr>
          <a:xfrm>
            <a:off x="271600" y="29378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Time to put your skills to use! (of course aside from actual committee)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/>
          <p:nvPr>
            <p:ph type="title"/>
          </p:nvPr>
        </p:nvSpPr>
        <p:spPr>
          <a:xfrm>
            <a:off x="311700" y="316575"/>
            <a:ext cx="85206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SCENARIO</a:t>
            </a:r>
            <a:endParaRPr/>
          </a:p>
        </p:txBody>
      </p:sp>
      <p:sp>
        <p:nvSpPr>
          <p:cNvPr id="198" name="Google Shape;198;p14"/>
          <p:cNvSpPr txBox="1"/>
          <p:nvPr>
            <p:ph idx="1" type="body"/>
          </p:nvPr>
        </p:nvSpPr>
        <p:spPr>
          <a:xfrm>
            <a:off x="311700" y="1696175"/>
            <a:ext cx="8520600" cy="30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 in small groups to write resolutions on the conflict that we act out for you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We’ll be coming around to answer any questions, give you guidance, etc.</a:t>
            </a:r>
            <a:endParaRPr/>
          </a:p>
        </p:txBody>
      </p:sp>
      <p:sp>
        <p:nvSpPr>
          <p:cNvPr id="199" name="Google Shape;19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>
            <p:ph type="title"/>
          </p:nvPr>
        </p:nvSpPr>
        <p:spPr>
          <a:xfrm>
            <a:off x="311700" y="316575"/>
            <a:ext cx="85206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is a Resolution???</a:t>
            </a:r>
            <a:endParaRPr/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175" y="1792838"/>
            <a:ext cx="4225951" cy="281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8625" y="2045800"/>
            <a:ext cx="3528351" cy="203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>
            <p:ph type="title"/>
          </p:nvPr>
        </p:nvSpPr>
        <p:spPr>
          <a:xfrm>
            <a:off x="311700" y="316575"/>
            <a:ext cx="85206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Resolutions are…</a:t>
            </a:r>
            <a:endParaRPr/>
          </a:p>
        </p:txBody>
      </p:sp>
      <p:sp>
        <p:nvSpPr>
          <p:cNvPr id="118" name="Google Shape;118;p3"/>
          <p:cNvSpPr txBox="1"/>
          <p:nvPr>
            <p:ph idx="1" type="body"/>
          </p:nvPr>
        </p:nvSpPr>
        <p:spPr>
          <a:xfrm>
            <a:off x="311700" y="1696175"/>
            <a:ext cx="8520600" cy="30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/>
              <a:t>Papers that are written to address and provide concrete solutions to a topic.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5800" y="2212997"/>
            <a:ext cx="5721001" cy="279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>
            <p:ph type="title"/>
          </p:nvPr>
        </p:nvSpPr>
        <p:spPr>
          <a:xfrm>
            <a:off x="311700" y="316575"/>
            <a:ext cx="85206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How Resolutions Work</a:t>
            </a:r>
            <a:endParaRPr/>
          </a:p>
        </p:txBody>
      </p:sp>
      <p:sp>
        <p:nvSpPr>
          <p:cNvPr id="125" name="Google Shape;125;p4"/>
          <p:cNvSpPr txBox="1"/>
          <p:nvPr>
            <p:ph idx="1" type="body"/>
          </p:nvPr>
        </p:nvSpPr>
        <p:spPr>
          <a:xfrm>
            <a:off x="311700" y="1696175"/>
            <a:ext cx="8520600" cy="30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YOU </a:t>
            </a:r>
            <a:r>
              <a:rPr lang="en"/>
              <a:t>will collaborate with </a:t>
            </a:r>
            <a:r>
              <a:rPr b="1" lang="en"/>
              <a:t>OTHER DELEGATES</a:t>
            </a:r>
            <a:r>
              <a:rPr lang="en"/>
              <a:t> to </a:t>
            </a:r>
            <a:r>
              <a:rPr b="1" lang="en"/>
              <a:t>WRITE RESOLUTIONS </a:t>
            </a:r>
            <a:r>
              <a:rPr lang="en"/>
              <a:t>that explain specific actions that the committee will take or encourage to solve the topic at hand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Essentially, one very long sentence: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[committee], </a:t>
            </a:r>
            <a:r>
              <a:rPr i="1" lang="en"/>
              <a:t>alarmed by</a:t>
            </a:r>
            <a:r>
              <a:rPr lang="en"/>
              <a:t> [the situation], </a:t>
            </a:r>
            <a:r>
              <a:rPr lang="en" u="sng"/>
              <a:t>demands </a:t>
            </a:r>
            <a:r>
              <a:rPr lang="en"/>
              <a:t>[that action be taken].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Most committees are given advisory power and </a:t>
            </a:r>
            <a:r>
              <a:rPr b="1" i="1" lang="en"/>
              <a:t>encourage</a:t>
            </a:r>
            <a:r>
              <a:rPr lang="en"/>
              <a:t> their Member States to take action laid out in a resolution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/>
          <p:nvPr>
            <p:ph type="title"/>
          </p:nvPr>
        </p:nvSpPr>
        <p:spPr>
          <a:xfrm>
            <a:off x="311700" y="316575"/>
            <a:ext cx="85206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Sponsors and Signatories</a:t>
            </a:r>
            <a:endParaRPr/>
          </a:p>
        </p:txBody>
      </p:sp>
      <p:sp>
        <p:nvSpPr>
          <p:cNvPr id="131" name="Google Shape;131;p5"/>
          <p:cNvSpPr txBox="1"/>
          <p:nvPr>
            <p:ph idx="1" type="body"/>
          </p:nvPr>
        </p:nvSpPr>
        <p:spPr>
          <a:xfrm>
            <a:off x="279775" y="1727100"/>
            <a:ext cx="3999900" cy="32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 u="sng"/>
              <a:t>Sponsors</a:t>
            </a:r>
            <a:endParaRPr b="1" sz="1800" u="sng"/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main writers of the resolution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Must</a:t>
            </a:r>
            <a:r>
              <a:rPr lang="en"/>
              <a:t> vote yes on the resolution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Cannot</a:t>
            </a:r>
            <a:r>
              <a:rPr lang="en"/>
              <a:t> also be signatories on the resolution they write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Responsible for presenting the resolution to the committee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Maximum of </a:t>
            </a:r>
            <a:r>
              <a:rPr b="1" lang="en"/>
              <a:t>three sponsors 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 sz="1800"/>
          </a:p>
        </p:txBody>
      </p:sp>
      <p:sp>
        <p:nvSpPr>
          <p:cNvPr id="132" name="Google Shape;132;p5"/>
          <p:cNvSpPr txBox="1"/>
          <p:nvPr>
            <p:ph idx="2" type="body"/>
          </p:nvPr>
        </p:nvSpPr>
        <p:spPr>
          <a:xfrm>
            <a:off x="4832400" y="1727100"/>
            <a:ext cx="3999900" cy="3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 u="sng"/>
              <a:t>Signatories</a:t>
            </a:r>
            <a:endParaRPr b="1" sz="1800" u="sng"/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Delegates who want to see the resolution discussed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Just because you are a signatory, </a:t>
            </a:r>
            <a:r>
              <a:rPr b="1" lang="en"/>
              <a:t>does not mean you have to vote yes </a:t>
            </a:r>
            <a:r>
              <a:rPr lang="en"/>
              <a:t>on the resolution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Can be a signatory on multiple resolutions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No maximum</a:t>
            </a:r>
            <a:r>
              <a:rPr lang="en"/>
              <a:t> for signatories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/>
          <p:nvPr>
            <p:ph type="title"/>
          </p:nvPr>
        </p:nvSpPr>
        <p:spPr>
          <a:xfrm>
            <a:off x="311700" y="316575"/>
            <a:ext cx="85206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Preambulatory Clauses</a:t>
            </a:r>
            <a:endParaRPr/>
          </a:p>
        </p:txBody>
      </p:sp>
      <p:sp>
        <p:nvSpPr>
          <p:cNvPr id="138" name="Google Shape;138;p6"/>
          <p:cNvSpPr txBox="1"/>
          <p:nvPr>
            <p:ph idx="1" type="body"/>
          </p:nvPr>
        </p:nvSpPr>
        <p:spPr>
          <a:xfrm>
            <a:off x="311700" y="1696175"/>
            <a:ext cx="8520600" cy="30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“first half” of your sentence before the action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Refers to specific actions, situations, treaties, or documents that relate to the topic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i="1" lang="en"/>
              <a:t>Italicize</a:t>
            </a:r>
            <a:r>
              <a:rPr lang="en"/>
              <a:t> the preambulatory phrase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clause ends with a </a:t>
            </a:r>
            <a:r>
              <a:rPr b="1" lang="en"/>
              <a:t>comma</a:t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Begins with a preambulatory word or phrase (such as </a:t>
            </a:r>
            <a:r>
              <a:rPr i="1" lang="en"/>
              <a:t>noting, recognizing, concerned by, </a:t>
            </a:r>
            <a:r>
              <a:rPr lang="en"/>
              <a:t>etc.)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Ex. </a:t>
            </a:r>
            <a:r>
              <a:rPr i="1" lang="en"/>
              <a:t>Acknowledging</a:t>
            </a:r>
            <a:r>
              <a:rPr lang="en"/>
              <a:t> the resolution A/RES/70 that enacted the UN’s Sustainable Development goals,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>
            <p:ph type="title"/>
          </p:nvPr>
        </p:nvSpPr>
        <p:spPr>
          <a:xfrm>
            <a:off x="311700" y="316575"/>
            <a:ext cx="85206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Operative Clauses </a:t>
            </a:r>
            <a:endParaRPr/>
          </a:p>
        </p:txBody>
      </p:sp>
      <p:sp>
        <p:nvSpPr>
          <p:cNvPr id="144" name="Google Shape;144;p7"/>
          <p:cNvSpPr txBox="1"/>
          <p:nvPr>
            <p:ph idx="1" type="body"/>
          </p:nvPr>
        </p:nvSpPr>
        <p:spPr>
          <a:xfrm>
            <a:off x="311700" y="1696175"/>
            <a:ext cx="8520600" cy="30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“second half” of the sentence that describes the specific action you wish to take/advice you wish to give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operative must address a preambulatory clause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Numbered list with sub clauses and sub-sub clauses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Begin with an operative phrase (an action verb that describes “doing” something such as </a:t>
            </a:r>
            <a:r>
              <a:rPr lang="en" u="sng"/>
              <a:t>demands, enforces, advises, </a:t>
            </a:r>
            <a:r>
              <a:rPr lang="en"/>
              <a:t>etc.)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/>
              <a:t>Underline</a:t>
            </a:r>
            <a:r>
              <a:rPr lang="en"/>
              <a:t> the operative clause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End each clause with a semicolon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End the </a:t>
            </a:r>
            <a:r>
              <a:rPr b="1" lang="en"/>
              <a:t>final operative clause</a:t>
            </a:r>
            <a:r>
              <a:rPr lang="en"/>
              <a:t> with a period.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/>
          <p:nvPr>
            <p:ph idx="1" type="body"/>
          </p:nvPr>
        </p:nvSpPr>
        <p:spPr>
          <a:xfrm>
            <a:off x="405800" y="2832075"/>
            <a:ext cx="51759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3600"/>
              <a:t>IT IS CRUCIAL TO USE VOCABULARY THAT IS NOT LEGALLY BINDING</a:t>
            </a:r>
            <a:endParaRPr b="1" sz="3600"/>
          </a:p>
        </p:txBody>
      </p:sp>
      <p:sp>
        <p:nvSpPr>
          <p:cNvPr id="150" name="Google Shape;150;p8"/>
          <p:cNvSpPr txBox="1"/>
          <p:nvPr/>
        </p:nvSpPr>
        <p:spPr>
          <a:xfrm>
            <a:off x="1024477" y="366346"/>
            <a:ext cx="77790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i="0" lang="en" sz="4600" u="sng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ATTENTION!!!</a:t>
            </a:r>
            <a:endParaRPr b="1" i="0" sz="4600" u="sng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6258900" y="1622075"/>
            <a:ext cx="28104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WORDS TO USE: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Requests…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Advises…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Encourages…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Calls on…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Recommends…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 NOT USE: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Demands…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Enforces…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Mandates…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Obligates…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2" name="Google Shape;15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464" y="101926"/>
            <a:ext cx="1230749" cy="142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/>
          <p:nvPr>
            <p:ph type="title"/>
          </p:nvPr>
        </p:nvSpPr>
        <p:spPr>
          <a:xfrm>
            <a:off x="311700" y="316575"/>
            <a:ext cx="85206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Resolution Format</a:t>
            </a:r>
            <a:endParaRPr/>
          </a:p>
        </p:txBody>
      </p:sp>
      <p:sp>
        <p:nvSpPr>
          <p:cNvPr id="158" name="Google Shape;158;p9"/>
          <p:cNvSpPr txBox="1"/>
          <p:nvPr>
            <p:ph idx="1" type="body"/>
          </p:nvPr>
        </p:nvSpPr>
        <p:spPr>
          <a:xfrm>
            <a:off x="311700" y="1696175"/>
            <a:ext cx="8520600" cy="30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000"/>
              <a:t>Bloc Name</a:t>
            </a:r>
            <a:endParaRPr b="1" sz="10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" sz="1000"/>
              <a:t>Topic:</a:t>
            </a:r>
            <a:r>
              <a:rPr lang="en" sz="1000"/>
              <a:t> [topic being debated]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" sz="1000"/>
              <a:t>Sponsors:</a:t>
            </a:r>
            <a:r>
              <a:rPr lang="en" sz="1000"/>
              <a:t> [countries who will present]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" sz="1000"/>
              <a:t>Signatories:</a:t>
            </a:r>
            <a:r>
              <a:rPr lang="en" sz="1000"/>
              <a:t> [countries who want to see this resolution voted on]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1000"/>
              <a:t>The [Committee Name],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1000"/>
              <a:t>[</a:t>
            </a:r>
            <a:r>
              <a:rPr i="1" lang="en" sz="1000"/>
              <a:t>Pre-Amb verb</a:t>
            </a:r>
            <a:r>
              <a:rPr lang="en" sz="1000"/>
              <a:t>][observations which the resolution will be based on], (match the number of preambulatory clauses to operative clauses)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 u="sng"/>
              <a:t>[Operative Verb}</a:t>
            </a:r>
            <a:r>
              <a:rPr lang="en" sz="1000"/>
              <a:t> (action you want to see taken),</a:t>
            </a:r>
            <a:endParaRPr sz="1000"/>
          </a:p>
          <a:p>
            <a:pPr indent="-292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en" sz="1000"/>
              <a:t>[additional information]; (match the number operative clauses to preambulatory clauses)</a:t>
            </a:r>
            <a:endParaRPr sz="1000"/>
          </a:p>
        </p:txBody>
      </p:sp>
      <p:pic>
        <p:nvPicPr>
          <p:cNvPr id="159" name="Google Shape;15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3950" y="1291875"/>
            <a:ext cx="1988350" cy="199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